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9"/>
  </p:notesMasterIdLst>
  <p:sldIdLst>
    <p:sldId id="256" r:id="rId2"/>
    <p:sldId id="257" r:id="rId3"/>
    <p:sldId id="258" r:id="rId4"/>
    <p:sldId id="259" r:id="rId5"/>
    <p:sldId id="262" r:id="rId6"/>
    <p:sldId id="260" r:id="rId7"/>
    <p:sldId id="261"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3794" autoAdjust="0"/>
  </p:normalViewPr>
  <p:slideViewPr>
    <p:cSldViewPr snapToGrid="0">
      <p:cViewPr varScale="1">
        <p:scale>
          <a:sx n="61" d="100"/>
          <a:sy n="61" d="100"/>
        </p:scale>
        <p:origin x="109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D040E5-F70A-4021-8A8E-323704E606B3}" type="datetimeFigureOut">
              <a:rPr lang="en-US" smtClean="0"/>
              <a:t>4/29/2019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C34821-7C3C-4078-B79D-1AD91DBED993}" type="slidenum">
              <a:rPr lang="en-US" smtClean="0"/>
              <a:t>‹#›</a:t>
            </a:fld>
            <a:endParaRPr lang="en-US"/>
          </a:p>
        </p:txBody>
      </p:sp>
    </p:spTree>
    <p:extLst>
      <p:ext uri="{BB962C8B-B14F-4D97-AF65-F5344CB8AC3E}">
        <p14:creationId xmlns:p14="http://schemas.microsoft.com/office/powerpoint/2010/main" val="3660096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Inequality does not always imply racism because it is broad and manifests itself in many different forms, such as economic inequality and opportunity inequality.</a:t>
            </a:r>
            <a:endParaRPr lang="en-US" dirty="0"/>
          </a:p>
        </p:txBody>
      </p:sp>
      <p:sp>
        <p:nvSpPr>
          <p:cNvPr id="4" name="Slide Number Placeholder 3"/>
          <p:cNvSpPr>
            <a:spLocks noGrp="1"/>
          </p:cNvSpPr>
          <p:nvPr>
            <p:ph type="sldNum" sz="quarter" idx="5"/>
          </p:nvPr>
        </p:nvSpPr>
        <p:spPr/>
        <p:txBody>
          <a:bodyPr/>
          <a:lstStyle/>
          <a:p>
            <a:fld id="{85C34821-7C3C-4078-B79D-1AD91DBED993}" type="slidenum">
              <a:rPr lang="en-US" smtClean="0"/>
              <a:t>2</a:t>
            </a:fld>
            <a:endParaRPr lang="en-US"/>
          </a:p>
        </p:txBody>
      </p:sp>
    </p:spTree>
    <p:extLst>
      <p:ext uri="{BB962C8B-B14F-4D97-AF65-F5344CB8AC3E}">
        <p14:creationId xmlns:p14="http://schemas.microsoft.com/office/powerpoint/2010/main" val="1877213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x-none" sz="1200" kern="1200" dirty="0">
                <a:solidFill>
                  <a:schemeClr val="tx1"/>
                </a:solidFill>
                <a:effectLst/>
                <a:latin typeface="+mn-lt"/>
                <a:ea typeface="+mn-ea"/>
                <a:cs typeface="+mn-cs"/>
              </a:rPr>
              <a:t>The major type of racism that has cause the most inequalities is that of Western countries against their non-Western counterparts culminating in slavery. Black Africans were successfully enslaved due to the popular belief among the white Europeans that their race was more superior to that of Black Africans, who were less human.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5C34821-7C3C-4078-B79D-1AD91DBED993}" type="slidenum">
              <a:rPr lang="en-US" smtClean="0"/>
              <a:t>3</a:t>
            </a:fld>
            <a:endParaRPr lang="en-US"/>
          </a:p>
        </p:txBody>
      </p:sp>
    </p:spTree>
    <p:extLst>
      <p:ext uri="{BB962C8B-B14F-4D97-AF65-F5344CB8AC3E}">
        <p14:creationId xmlns:p14="http://schemas.microsoft.com/office/powerpoint/2010/main" val="1287953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x-none" sz="1200" kern="1200" dirty="0">
                <a:solidFill>
                  <a:schemeClr val="tx1"/>
                </a:solidFill>
                <a:effectLst/>
                <a:latin typeface="+mn-lt"/>
                <a:ea typeface="+mn-ea"/>
                <a:cs typeface="+mn-cs"/>
              </a:rPr>
              <a:t>Racism is responsible for economic inequality to some extent. African American households possess a fraction of what white families do, leaving them vulnerable to economic insecurities (Hanks, Solomon, &amp; Weller, 2018). With less wealth, upward economic mobility is hard if not impossible. The situation is worsened by meager incomes, which makes it hard to amass wealth for passing down to future generations. </a:t>
            </a:r>
            <a:r>
              <a:rPr lang="en-US" sz="1200" kern="1200" dirty="0">
                <a:solidFill>
                  <a:schemeClr val="tx1"/>
                </a:solidFill>
                <a:effectLst/>
                <a:latin typeface="+mn-lt"/>
                <a:ea typeface="+mn-ea"/>
                <a:cs typeface="+mn-cs"/>
              </a:rPr>
              <a:t>Racism also aggravates this problem of wealth inequality through other different ways. For instance, Black American families have limited access to tax-favored means of savings. It is partially attributable to discriminatory practices and policies have existed for a long period especially in employment. This presents unequal chances for home ownership, in preference to whites who enjoy tax benefits and savings that accompany home ownership. Segregation and discriminatory practices in the labor markets enable whites to secure more and favorable job opportunities that their black counterparts do not enjoy. This renders African Americans less wealthy as their jobs are unstable, their incomes paltry and no access to retirement benefits. </a:t>
            </a:r>
          </a:p>
          <a:p>
            <a:endParaRPr lang="en-US" dirty="0"/>
          </a:p>
        </p:txBody>
      </p:sp>
      <p:sp>
        <p:nvSpPr>
          <p:cNvPr id="4" name="Slide Number Placeholder 3"/>
          <p:cNvSpPr>
            <a:spLocks noGrp="1"/>
          </p:cNvSpPr>
          <p:nvPr>
            <p:ph type="sldNum" sz="quarter" idx="5"/>
          </p:nvPr>
        </p:nvSpPr>
        <p:spPr/>
        <p:txBody>
          <a:bodyPr/>
          <a:lstStyle/>
          <a:p>
            <a:fld id="{85C34821-7C3C-4078-B79D-1AD91DBED993}" type="slidenum">
              <a:rPr lang="en-US" smtClean="0"/>
              <a:t>4</a:t>
            </a:fld>
            <a:endParaRPr lang="en-US"/>
          </a:p>
        </p:txBody>
      </p:sp>
    </p:spTree>
    <p:extLst>
      <p:ext uri="{BB962C8B-B14F-4D97-AF65-F5344CB8AC3E}">
        <p14:creationId xmlns:p14="http://schemas.microsoft.com/office/powerpoint/2010/main" val="302646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x-none" sz="1200" kern="1200" dirty="0">
                <a:solidFill>
                  <a:schemeClr val="tx1"/>
                </a:solidFill>
                <a:effectLst/>
                <a:latin typeface="+mn-lt"/>
                <a:ea typeface="+mn-ea"/>
                <a:cs typeface="+mn-cs"/>
              </a:rPr>
              <a:t>Another major type of inequality that racism causes is social inequality. This occurs when wealth is distributed unevenly across a racial hierarchy. Social inequality is expressed in many different forms. First, there is discrimination in voting rights whereby a certain race is given preference over another. Although many developments have been realized since racism started to be addressed, it remains significant in some areas. In freedom of speech and assembly, some groups are given different rights and endowments to carry them as opposed to another racial group. Other different forms through which racial social inequalities are displayed include healthcare, property rights, traveling and transportation, education access, quality hosing and other social goods and services. The inequalities arise due to the stereotyping that racism purports as well as racial discriminatory legislation.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85C34821-7C3C-4078-B79D-1AD91DBED993}" type="slidenum">
              <a:rPr lang="en-US" smtClean="0"/>
              <a:t>6</a:t>
            </a:fld>
            <a:endParaRPr lang="en-US"/>
          </a:p>
        </p:txBody>
      </p:sp>
    </p:spTree>
    <p:extLst>
      <p:ext uri="{BB962C8B-B14F-4D97-AF65-F5344CB8AC3E}">
        <p14:creationId xmlns:p14="http://schemas.microsoft.com/office/powerpoint/2010/main" val="14704405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D6CD5C3-F47D-47C2-A055-A7B936E67C83}" type="datetimeFigureOut">
              <a:rPr lang="en-US" smtClean="0"/>
              <a:t>4/29/2019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3004BA57-570F-4A4A-B517-DBC6864D42C7}"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37884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6CD5C3-F47D-47C2-A055-A7B936E67C83}"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4BA57-570F-4A4A-B517-DBC6864D42C7}" type="slidenum">
              <a:rPr lang="en-US" smtClean="0"/>
              <a:t>‹#›</a:t>
            </a:fld>
            <a:endParaRPr lang="en-US"/>
          </a:p>
        </p:txBody>
      </p:sp>
    </p:spTree>
    <p:extLst>
      <p:ext uri="{BB962C8B-B14F-4D97-AF65-F5344CB8AC3E}">
        <p14:creationId xmlns:p14="http://schemas.microsoft.com/office/powerpoint/2010/main" val="8919726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6CD5C3-F47D-47C2-A055-A7B936E67C83}"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4BA57-570F-4A4A-B517-DBC6864D42C7}"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67631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D6CD5C3-F47D-47C2-A055-A7B936E67C83}" type="datetimeFigureOut">
              <a:rPr lang="en-US" smtClean="0"/>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04BA57-570F-4A4A-B517-DBC6864D42C7}" type="slidenum">
              <a:rPr lang="en-US" smtClean="0"/>
              <a:t>‹#›</a:t>
            </a:fld>
            <a:endParaRPr lang="en-US"/>
          </a:p>
        </p:txBody>
      </p:sp>
    </p:spTree>
    <p:extLst>
      <p:ext uri="{BB962C8B-B14F-4D97-AF65-F5344CB8AC3E}">
        <p14:creationId xmlns:p14="http://schemas.microsoft.com/office/powerpoint/2010/main" val="3271006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D6CD5C3-F47D-47C2-A055-A7B936E67C83}" type="datetimeFigureOut">
              <a:rPr lang="en-US" smtClean="0"/>
              <a:t>4/29/2019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04BA57-570F-4A4A-B517-DBC6864D42C7}"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6052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D6CD5C3-F47D-47C2-A055-A7B936E67C83}" type="datetimeFigureOut">
              <a:rPr lang="en-US" smtClean="0"/>
              <a:t>4/29/2019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04BA57-570F-4A4A-B517-DBC6864D42C7}"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95230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6CD5C3-F47D-47C2-A055-A7B936E67C83}" type="datetimeFigureOut">
              <a:rPr lang="en-US" smtClean="0"/>
              <a:t>4/29/2019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04BA57-570F-4A4A-B517-DBC6864D42C7}" type="slidenum">
              <a:rPr lang="en-US" smtClean="0"/>
              <a:t>‹#›</a:t>
            </a:fld>
            <a:endParaRPr lang="en-US"/>
          </a:p>
        </p:txBody>
      </p:sp>
    </p:spTree>
    <p:extLst>
      <p:ext uri="{BB962C8B-B14F-4D97-AF65-F5344CB8AC3E}">
        <p14:creationId xmlns:p14="http://schemas.microsoft.com/office/powerpoint/2010/main" val="3317429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6CD5C3-F47D-47C2-A055-A7B936E67C83}" type="datetimeFigureOut">
              <a:rPr lang="en-US" smtClean="0"/>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04BA57-570F-4A4A-B517-DBC6864D42C7}"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99476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6CD5C3-F47D-47C2-A055-A7B936E67C83}" type="datetimeFigureOut">
              <a:rPr lang="en-US" smtClean="0"/>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04BA57-570F-4A4A-B517-DBC6864D42C7}" type="slidenum">
              <a:rPr lang="en-US" smtClean="0"/>
              <a:t>‹#›</a:t>
            </a:fld>
            <a:endParaRPr lang="en-US"/>
          </a:p>
        </p:txBody>
      </p:sp>
    </p:spTree>
    <p:extLst>
      <p:ext uri="{BB962C8B-B14F-4D97-AF65-F5344CB8AC3E}">
        <p14:creationId xmlns:p14="http://schemas.microsoft.com/office/powerpoint/2010/main" val="1156052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D6CD5C3-F47D-47C2-A055-A7B936E67C83}" type="datetimeFigureOut">
              <a:rPr lang="en-US" smtClean="0"/>
              <a:t>4/29/2019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04BA57-570F-4A4A-B517-DBC6864D42C7}" type="slidenum">
              <a:rPr lang="en-US" smtClean="0"/>
              <a:t>‹#›</a:t>
            </a:fld>
            <a:endParaRPr lang="en-US"/>
          </a:p>
        </p:txBody>
      </p:sp>
    </p:spTree>
    <p:extLst>
      <p:ext uri="{BB962C8B-B14F-4D97-AF65-F5344CB8AC3E}">
        <p14:creationId xmlns:p14="http://schemas.microsoft.com/office/powerpoint/2010/main" val="1978725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6CD5C3-F47D-47C2-A055-A7B936E67C83}"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4BA57-570F-4A4A-B517-DBC6864D42C7}"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95024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6CD5C3-F47D-47C2-A055-A7B936E67C83}"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4BA57-570F-4A4A-B517-DBC6864D42C7}"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53190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6CD5C3-F47D-47C2-A055-A7B936E67C83}"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4BA57-570F-4A4A-B517-DBC6864D42C7}" type="slidenum">
              <a:rPr lang="en-US" smtClean="0"/>
              <a:t>‹#›</a:t>
            </a:fld>
            <a:endParaRPr lang="en-US"/>
          </a:p>
        </p:txBody>
      </p:sp>
    </p:spTree>
    <p:extLst>
      <p:ext uri="{BB962C8B-B14F-4D97-AF65-F5344CB8AC3E}">
        <p14:creationId xmlns:p14="http://schemas.microsoft.com/office/powerpoint/2010/main" val="8786340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6CD5C3-F47D-47C2-A055-A7B936E67C83}"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4BA57-570F-4A4A-B517-DBC6864D42C7}"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1381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6CD5C3-F47D-47C2-A055-A7B936E67C83}"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4BA57-570F-4A4A-B517-DBC6864D42C7}"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7119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6CD5C3-F47D-47C2-A055-A7B936E67C83}"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4BA57-570F-4A4A-B517-DBC6864D42C7}"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243010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6CD5C3-F47D-47C2-A055-A7B936E67C83}" type="datetimeFigureOut">
              <a:rPr lang="en-US" smtClean="0"/>
              <a:t>4/29/2019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04BA57-570F-4A4A-B517-DBC6864D42C7}"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3711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D6CD5C3-F47D-47C2-A055-A7B936E67C83}" type="datetimeFigureOut">
              <a:rPr lang="en-US" smtClean="0"/>
              <a:t>4/29/2019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004BA57-570F-4A4A-B517-DBC6864D42C7}" type="slidenum">
              <a:rPr lang="en-US" smtClean="0"/>
              <a:t>‹#›</a:t>
            </a:fld>
            <a:endParaRPr lang="en-US"/>
          </a:p>
        </p:txBody>
      </p:sp>
    </p:spTree>
    <p:extLst>
      <p:ext uri="{BB962C8B-B14F-4D97-AF65-F5344CB8AC3E}">
        <p14:creationId xmlns:p14="http://schemas.microsoft.com/office/powerpoint/2010/main" val="325107450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992B1-AA77-4235-BEB8-67D0AB4F3028}"/>
              </a:ext>
            </a:extLst>
          </p:cNvPr>
          <p:cNvSpPr>
            <a:spLocks noGrp="1"/>
          </p:cNvSpPr>
          <p:nvPr>
            <p:ph type="ctr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b="1" dirty="0">
                <a:ln/>
                <a:solidFill>
                  <a:schemeClr val="accent3"/>
                </a:solidFill>
              </a:rPr>
              <a:t>Racism and Inequality</a:t>
            </a:r>
            <a:br>
              <a:rPr lang="en-US" b="1" dirty="0">
                <a:ln/>
                <a:solidFill>
                  <a:schemeClr val="accent3"/>
                </a:solidFill>
              </a:rPr>
            </a:br>
            <a:endParaRPr lang="en-US" b="1" dirty="0">
              <a:ln/>
              <a:solidFill>
                <a:schemeClr val="accent3"/>
              </a:solidFill>
            </a:endParaRPr>
          </a:p>
        </p:txBody>
      </p:sp>
      <p:sp>
        <p:nvSpPr>
          <p:cNvPr id="3" name="Subtitle 2">
            <a:extLst>
              <a:ext uri="{FF2B5EF4-FFF2-40B4-BE49-F238E27FC236}">
                <a16:creationId xmlns:a16="http://schemas.microsoft.com/office/drawing/2014/main" id="{75E23E49-9687-487B-A5AD-C32BB5A4CED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1355725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1825D-92D8-4CB4-BB64-C025CD9264B2}"/>
              </a:ext>
            </a:extLst>
          </p:cNvPr>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b="1" dirty="0">
                <a:ln/>
                <a:solidFill>
                  <a:schemeClr val="accent3"/>
                </a:solidFill>
              </a:rPr>
              <a:t>Identification</a:t>
            </a:r>
          </a:p>
        </p:txBody>
      </p:sp>
      <p:sp>
        <p:nvSpPr>
          <p:cNvPr id="3" name="Content Placeholder 2">
            <a:extLst>
              <a:ext uri="{FF2B5EF4-FFF2-40B4-BE49-F238E27FC236}">
                <a16:creationId xmlns:a16="http://schemas.microsoft.com/office/drawing/2014/main" id="{4E625F6E-239A-4661-A464-7F79E7BBEF6F}"/>
              </a:ext>
            </a:extLst>
          </p:cNvPr>
          <p:cNvSpPr>
            <a:spLocks noGrp="1"/>
          </p:cNvSpPr>
          <p:nvPr>
            <p:ph idx="1"/>
          </p:nvPr>
        </p:nvSpPr>
        <p:spPr/>
        <p:txBody>
          <a:bodyPr/>
          <a:lstStyle/>
          <a:p>
            <a:r>
              <a:rPr lang="en-US" dirty="0"/>
              <a:t>Racism is the belief that a certain race is superior or inferior to another, that a person’s social and moral traits are predetermined by his or her inherent biological characteristics </a:t>
            </a:r>
          </a:p>
          <a:p>
            <a:r>
              <a:rPr lang="en-US" dirty="0"/>
              <a:t>Inequality refers to the state of not being equal and particularly in regard to rights, status and opportunities</a:t>
            </a:r>
          </a:p>
        </p:txBody>
      </p:sp>
    </p:spTree>
    <p:extLst>
      <p:ext uri="{BB962C8B-B14F-4D97-AF65-F5344CB8AC3E}">
        <p14:creationId xmlns:p14="http://schemas.microsoft.com/office/powerpoint/2010/main" val="2828644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B727F-048B-4187-9267-39849E5C2635}"/>
              </a:ext>
            </a:extLst>
          </p:cNvPr>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b="1" dirty="0">
                <a:ln/>
                <a:solidFill>
                  <a:schemeClr val="accent3"/>
                </a:solidFill>
              </a:rPr>
              <a:t>Impacts of slavery </a:t>
            </a:r>
          </a:p>
        </p:txBody>
      </p:sp>
      <p:sp>
        <p:nvSpPr>
          <p:cNvPr id="3" name="Content Placeholder 2">
            <a:extLst>
              <a:ext uri="{FF2B5EF4-FFF2-40B4-BE49-F238E27FC236}">
                <a16:creationId xmlns:a16="http://schemas.microsoft.com/office/drawing/2014/main" id="{F1D80EFD-5A71-4E46-B795-E8443A1BC1BE}"/>
              </a:ext>
            </a:extLst>
          </p:cNvPr>
          <p:cNvSpPr>
            <a:spLocks noGrp="1"/>
          </p:cNvSpPr>
          <p:nvPr>
            <p:ph idx="1"/>
          </p:nvPr>
        </p:nvSpPr>
        <p:spPr/>
        <p:txBody>
          <a:bodyPr/>
          <a:lstStyle/>
          <a:p>
            <a:r>
              <a:rPr lang="en-US" dirty="0"/>
              <a:t>Racism influenced slavery, wars, and legal framework</a:t>
            </a:r>
          </a:p>
          <a:p>
            <a:r>
              <a:rPr lang="en-US" dirty="0"/>
              <a:t>Racism reduced African-American households possessions</a:t>
            </a:r>
          </a:p>
          <a:p>
            <a:r>
              <a:rPr lang="en-US" dirty="0"/>
              <a:t>It caused vulnerability in economic insecurities </a:t>
            </a:r>
          </a:p>
          <a:p>
            <a:r>
              <a:rPr lang="en-US" dirty="0"/>
              <a:t>Racism led to meager incomes, which makes it hard  for blacks to amass wealth</a:t>
            </a:r>
          </a:p>
        </p:txBody>
      </p:sp>
    </p:spTree>
    <p:extLst>
      <p:ext uri="{BB962C8B-B14F-4D97-AF65-F5344CB8AC3E}">
        <p14:creationId xmlns:p14="http://schemas.microsoft.com/office/powerpoint/2010/main" val="18963628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B15E0-088C-4939-B5E9-D1341E13ADE9}"/>
              </a:ext>
            </a:extLst>
          </p:cNvPr>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b="1" dirty="0">
                <a:ln/>
                <a:solidFill>
                  <a:schemeClr val="accent3"/>
                </a:solidFill>
              </a:rPr>
              <a:t>Continued impacts…</a:t>
            </a:r>
          </a:p>
        </p:txBody>
      </p:sp>
      <p:sp>
        <p:nvSpPr>
          <p:cNvPr id="3" name="Content Placeholder 2">
            <a:extLst>
              <a:ext uri="{FF2B5EF4-FFF2-40B4-BE49-F238E27FC236}">
                <a16:creationId xmlns:a16="http://schemas.microsoft.com/office/drawing/2014/main" id="{D4E2BA32-8586-4C35-B588-E001CAC8E953}"/>
              </a:ext>
            </a:extLst>
          </p:cNvPr>
          <p:cNvSpPr>
            <a:spLocks noGrp="1"/>
          </p:cNvSpPr>
          <p:nvPr>
            <p:ph idx="1"/>
          </p:nvPr>
        </p:nvSpPr>
        <p:spPr/>
        <p:txBody>
          <a:bodyPr/>
          <a:lstStyle/>
          <a:p>
            <a:r>
              <a:rPr lang="en-US" dirty="0"/>
              <a:t>Racism is responsible for economic inequality</a:t>
            </a:r>
          </a:p>
          <a:p>
            <a:r>
              <a:rPr lang="en-US" dirty="0"/>
              <a:t>It aggravates the problem of wealth inequality  </a:t>
            </a:r>
          </a:p>
          <a:p>
            <a:r>
              <a:rPr lang="en-US" dirty="0"/>
              <a:t>Racism partially contributed to discriminatory practices and policies</a:t>
            </a:r>
          </a:p>
          <a:p>
            <a:r>
              <a:rPr lang="en-US" dirty="0"/>
              <a:t>Caused employment, unequal chances of home ownership, in preference to whites </a:t>
            </a:r>
          </a:p>
        </p:txBody>
      </p:sp>
    </p:spTree>
    <p:extLst>
      <p:ext uri="{BB962C8B-B14F-4D97-AF65-F5344CB8AC3E}">
        <p14:creationId xmlns:p14="http://schemas.microsoft.com/office/powerpoint/2010/main" val="1507327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7FB2A-B0DE-44A8-BB7E-648F9AF7EBD4}"/>
              </a:ext>
            </a:extLst>
          </p:cNvPr>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b="1" dirty="0">
                <a:ln/>
                <a:solidFill>
                  <a:schemeClr val="accent3"/>
                </a:solidFill>
              </a:rPr>
              <a:t>Economic impacts </a:t>
            </a:r>
          </a:p>
        </p:txBody>
      </p:sp>
      <p:sp>
        <p:nvSpPr>
          <p:cNvPr id="3" name="Content Placeholder 2">
            <a:extLst>
              <a:ext uri="{FF2B5EF4-FFF2-40B4-BE49-F238E27FC236}">
                <a16:creationId xmlns:a16="http://schemas.microsoft.com/office/drawing/2014/main" id="{3CB50FD6-D52C-4D5A-A886-01DCEE48CC87}"/>
              </a:ext>
            </a:extLst>
          </p:cNvPr>
          <p:cNvSpPr>
            <a:spLocks noGrp="1"/>
          </p:cNvSpPr>
          <p:nvPr>
            <p:ph idx="1"/>
          </p:nvPr>
        </p:nvSpPr>
        <p:spPr/>
        <p:txBody>
          <a:bodyPr/>
          <a:lstStyle/>
          <a:p>
            <a:r>
              <a:rPr lang="en-US" dirty="0"/>
              <a:t>Some people enjoy tax benefits and savings that accompany home ownership while others did not </a:t>
            </a:r>
          </a:p>
          <a:p>
            <a:r>
              <a:rPr lang="en-US" dirty="0"/>
              <a:t>Limitation to healthcare, property rights, traveling and transportation, education access </a:t>
            </a:r>
          </a:p>
          <a:p>
            <a:r>
              <a:rPr lang="en-US" dirty="0">
                <a:solidFill>
                  <a:schemeClr val="tx1"/>
                </a:solidFill>
              </a:rPr>
              <a:t>Segregation and discriminatory practices in the labor markets</a:t>
            </a:r>
            <a:endParaRPr lang="en-US" dirty="0"/>
          </a:p>
          <a:p>
            <a:endParaRPr lang="en-US" dirty="0"/>
          </a:p>
          <a:p>
            <a:endParaRPr lang="en-US" dirty="0"/>
          </a:p>
        </p:txBody>
      </p:sp>
    </p:spTree>
    <p:extLst>
      <p:ext uri="{BB962C8B-B14F-4D97-AF65-F5344CB8AC3E}">
        <p14:creationId xmlns:p14="http://schemas.microsoft.com/office/powerpoint/2010/main" val="120784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8AE21-BD4E-4D0D-9B48-C8EF0DE5D1EA}"/>
              </a:ext>
            </a:extLst>
          </p:cNvPr>
          <p:cNvSpPr>
            <a:spLocks noGrp="1"/>
          </p:cNvSpPr>
          <p:nvPr>
            <p:ph type="title"/>
          </p:nvPr>
        </p:nvSpPr>
        <p:spPr/>
        <p:txBody>
          <a:bodyPr>
            <a:scene3d>
              <a:camera prst="orthographicFront"/>
              <a:lightRig rig="harsh" dir="t"/>
            </a:scene3d>
            <a:sp3d extrusionH="57150" prstMaterial="matte">
              <a:bevelT w="63500" h="12700" prst="angle"/>
              <a:contourClr>
                <a:schemeClr val="bg1">
                  <a:lumMod val="65000"/>
                </a:schemeClr>
              </a:contourClr>
            </a:sp3d>
          </a:bodyPr>
          <a:lstStyle/>
          <a:p>
            <a:r>
              <a:rPr lang="en-US" b="1" dirty="0">
                <a:ln/>
                <a:solidFill>
                  <a:schemeClr val="accent3"/>
                </a:solidFill>
              </a:rPr>
              <a:t>social inequality</a:t>
            </a:r>
          </a:p>
        </p:txBody>
      </p:sp>
      <p:sp>
        <p:nvSpPr>
          <p:cNvPr id="3" name="Content Placeholder 2">
            <a:extLst>
              <a:ext uri="{FF2B5EF4-FFF2-40B4-BE49-F238E27FC236}">
                <a16:creationId xmlns:a16="http://schemas.microsoft.com/office/drawing/2014/main" id="{78AA4DA7-2BF5-4565-8C9F-DA97846EEEA2}"/>
              </a:ext>
            </a:extLst>
          </p:cNvPr>
          <p:cNvSpPr>
            <a:spLocks noGrp="1"/>
          </p:cNvSpPr>
          <p:nvPr>
            <p:ph idx="1"/>
          </p:nvPr>
        </p:nvSpPr>
        <p:spPr/>
        <p:txBody>
          <a:bodyPr/>
          <a:lstStyle/>
          <a:p>
            <a:r>
              <a:rPr lang="en-US" dirty="0"/>
              <a:t>Racism causes is social inequality</a:t>
            </a:r>
          </a:p>
          <a:p>
            <a:r>
              <a:rPr lang="en-US" dirty="0"/>
              <a:t>Uneven wealth is distribution</a:t>
            </a:r>
          </a:p>
          <a:p>
            <a:r>
              <a:rPr lang="en-US" dirty="0"/>
              <a:t>discrimination in voting rights </a:t>
            </a:r>
          </a:p>
          <a:p>
            <a:r>
              <a:rPr lang="en-US" dirty="0"/>
              <a:t>Denial of freedom of speech and assembly</a:t>
            </a:r>
          </a:p>
        </p:txBody>
      </p:sp>
    </p:spTree>
    <p:extLst>
      <p:ext uri="{BB962C8B-B14F-4D97-AF65-F5344CB8AC3E}">
        <p14:creationId xmlns:p14="http://schemas.microsoft.com/office/powerpoint/2010/main" val="13893230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B6093-60F7-4898-AA67-8E10E97FDDB2}"/>
              </a:ext>
            </a:extLst>
          </p:cNvPr>
          <p:cNvSpPr>
            <a:spLocks noGrp="1"/>
          </p:cNvSpPr>
          <p:nvPr>
            <p:ph type="title"/>
          </p:nvPr>
        </p:nvSpPr>
        <p:spPr/>
        <p:txBody>
          <a:bodyPr>
            <a:normAutofit fontScale="90000"/>
            <a:scene3d>
              <a:camera prst="orthographicFront"/>
              <a:lightRig rig="harsh" dir="t"/>
            </a:scene3d>
            <a:sp3d extrusionH="57150" prstMaterial="matte">
              <a:bevelT w="63500" h="12700" prst="angle"/>
              <a:contourClr>
                <a:schemeClr val="bg1">
                  <a:lumMod val="65000"/>
                </a:schemeClr>
              </a:contourClr>
            </a:sp3d>
          </a:bodyPr>
          <a:lstStyle/>
          <a:p>
            <a:r>
              <a:rPr lang="x-none" b="1" dirty="0">
                <a:ln/>
                <a:solidFill>
                  <a:schemeClr val="accent3"/>
                </a:solidFill>
              </a:rPr>
              <a:t>Conclusion</a:t>
            </a:r>
            <a:br>
              <a:rPr lang="en-US" b="1" dirty="0">
                <a:ln/>
                <a:solidFill>
                  <a:schemeClr val="accent3"/>
                </a:solidFill>
              </a:rPr>
            </a:br>
            <a:endParaRPr lang="en-US" b="1" dirty="0">
              <a:ln/>
              <a:solidFill>
                <a:schemeClr val="accent3"/>
              </a:solidFill>
            </a:endParaRPr>
          </a:p>
        </p:txBody>
      </p:sp>
      <p:sp>
        <p:nvSpPr>
          <p:cNvPr id="3" name="Content Placeholder 2">
            <a:extLst>
              <a:ext uri="{FF2B5EF4-FFF2-40B4-BE49-F238E27FC236}">
                <a16:creationId xmlns:a16="http://schemas.microsoft.com/office/drawing/2014/main" id="{4C64C440-DD16-48F1-B689-1121036D799B}"/>
              </a:ext>
            </a:extLst>
          </p:cNvPr>
          <p:cNvSpPr>
            <a:spLocks noGrp="1"/>
          </p:cNvSpPr>
          <p:nvPr>
            <p:ph idx="1"/>
          </p:nvPr>
        </p:nvSpPr>
        <p:spPr/>
        <p:txBody>
          <a:bodyPr/>
          <a:lstStyle/>
          <a:p>
            <a:r>
              <a:rPr lang="en-US" dirty="0"/>
              <a:t>causative agent of numerous inequalities faced in society</a:t>
            </a:r>
          </a:p>
          <a:p>
            <a:r>
              <a:rPr lang="en-US" dirty="0"/>
              <a:t>realms of economy and society</a:t>
            </a:r>
          </a:p>
          <a:p>
            <a:r>
              <a:rPr lang="en-US" dirty="0"/>
              <a:t>Causes imbalanced employment opportunities, wealth generation, access to mortgage and loans, income levels and others.</a:t>
            </a:r>
          </a:p>
          <a:p>
            <a:r>
              <a:rPr lang="en-US" dirty="0"/>
              <a:t>Occurs in voting, housing, transport, education, property </a:t>
            </a:r>
          </a:p>
        </p:txBody>
      </p:sp>
    </p:spTree>
    <p:extLst>
      <p:ext uri="{BB962C8B-B14F-4D97-AF65-F5344CB8AC3E}">
        <p14:creationId xmlns:p14="http://schemas.microsoft.com/office/powerpoint/2010/main" val="376414685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AB946B"/>
      </a:accent1>
      <a:accent2>
        <a:srgbClr val="C04F32"/>
      </a:accent2>
      <a:accent3>
        <a:srgbClr val="DD8C3C"/>
      </a:accent3>
      <a:accent4>
        <a:srgbClr val="8E684C"/>
      </a:accent4>
      <a:accent5>
        <a:srgbClr val="CBAF62"/>
      </a:accent5>
      <a:accent6>
        <a:srgbClr val="803348"/>
      </a:accent6>
      <a:hlink>
        <a:srgbClr val="86724D"/>
      </a:hlink>
      <a:folHlink>
        <a:srgbClr val="B99E84"/>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40</TotalTime>
  <Words>653</Words>
  <Application>Microsoft Office PowerPoint</Application>
  <PresentationFormat>Widescreen</PresentationFormat>
  <Paragraphs>36</Paragraphs>
  <Slides>7</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Garamond</vt:lpstr>
      <vt:lpstr>Organic</vt:lpstr>
      <vt:lpstr>Racism and Inequality </vt:lpstr>
      <vt:lpstr>Identification</vt:lpstr>
      <vt:lpstr>Impacts of slavery </vt:lpstr>
      <vt:lpstr>Continued impacts…</vt:lpstr>
      <vt:lpstr>Economic impacts </vt:lpstr>
      <vt:lpstr>social inequality</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Racism and Inequality </dc:title>
  <dc:creator>Joseph Ngururi</dc:creator>
  <cp:lastModifiedBy>Joseph Ngururi</cp:lastModifiedBy>
  <cp:revision>6</cp:revision>
  <dcterms:created xsi:type="dcterms:W3CDTF">2019-04-29T13:12:55Z</dcterms:created>
  <dcterms:modified xsi:type="dcterms:W3CDTF">2019-04-29T13:53:52Z</dcterms:modified>
</cp:coreProperties>
</file>